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  <p:sldMasterId id="2147483666" r:id="rId4"/>
  </p:sldMasterIdLst>
  <p:notesMasterIdLst>
    <p:notesMasterId r:id="rId6"/>
  </p:notesMasterIdLst>
  <p:sldIdLst>
    <p:sldId id="3228" r:id="rId5"/>
    <p:sldId id="3262" r:id="rId7"/>
    <p:sldId id="3282" r:id="rId8"/>
    <p:sldId id="3327" r:id="rId9"/>
    <p:sldId id="3281" r:id="rId10"/>
    <p:sldId id="3283" r:id="rId11"/>
    <p:sldId id="3285" r:id="rId12"/>
    <p:sldId id="3331" r:id="rId13"/>
    <p:sldId id="3332" r:id="rId14"/>
    <p:sldId id="3333" r:id="rId15"/>
    <p:sldId id="3328" r:id="rId16"/>
    <p:sldId id="3289" r:id="rId17"/>
    <p:sldId id="3290" r:id="rId18"/>
    <p:sldId id="3330" r:id="rId19"/>
    <p:sldId id="3329" r:id="rId20"/>
    <p:sldId id="3291" r:id="rId21"/>
    <p:sldId id="3231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8C2"/>
    <a:srgbClr val="8609AD"/>
    <a:srgbClr val="1A78C3"/>
    <a:srgbClr val="1B6299"/>
    <a:srgbClr val="1C6299"/>
    <a:srgbClr val="1B6298"/>
    <a:srgbClr val="96C4D1"/>
    <a:srgbClr val="6F3A97"/>
    <a:srgbClr val="D7E0E6"/>
    <a:srgbClr val="286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888" y="579"/>
      </p:cViewPr>
      <p:guideLst>
        <p:guide orient="horz" pos="2012"/>
        <p:guide pos="387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tags" Target="tags/tag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93C12-D317-442F-945E-D6517EECB5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>
                <a:sym typeface="+mn-ea"/>
              </a:rPr>
              <a:t>使用多层全连接层作为CLIP与GPT2模型之间的桥梁。具体做法如下：首先将图片向量clip_embed经过两层全连接层，映射成提示向量prefix_embeds，该向量作为提示信息输入到GPT2模型中，然后GPT2模型根据prefix_embeds生成图片对应的caption。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r>
              <a:rPr lang="zh-CN" altLang="en-US">
                <a:sym typeface="+mn-ea"/>
              </a:rPr>
              <a:t>首先将图片向量clip_embed经过一层全连接层，映射成提示向量序列prefix_embeds。</a:t>
            </a:r>
            <a:endParaRPr lang="zh-CN" altLang="en-US"/>
          </a:p>
          <a:p>
            <a:r>
              <a:rPr lang="zh-CN" altLang="en-US">
                <a:sym typeface="+mn-ea"/>
              </a:rPr>
              <a:t>作者还引入了一个可学习的向量序列constant_embeds，目的是为了让其能够在多头注意力中，捕获到prefix_embeds中携带的语义信息。将prefix_embeds与constant_embeds进行concat操作，然后输入到Transforemer中，让prefix_embeds与constant_embeds进行充分的交互。</a:t>
            </a:r>
            <a:endParaRPr lang="zh-CN" altLang="en-US"/>
          </a:p>
          <a:p>
            <a:r>
              <a:rPr lang="zh-CN" altLang="en-US">
                <a:sym typeface="+mn-ea"/>
              </a:rPr>
              <a:t>将prefix_embeds在Transformer对应的输出作为最终的prefix_embeds，作为GPT2模型的提示信息，生成最终的caption。</a:t>
            </a:r>
            <a:endParaRPr lang="zh-CN" altLang="en-US"/>
          </a:p>
          <a:p>
            <a:endParaRPr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等线" panose="02010600030101010101" pitchFamily="2" charset="-122"/>
                <a:cs typeface="+mn-lt"/>
                <a:sym typeface="+mn-ea"/>
              </a:rPr>
              <a:t>同时，我们其实还有大量的纯医疗图像或者纯文本数据。由于使用CLIP的对比学习方法，模型只能利用天生配对的图片+报告来训练。</a:t>
            </a:r>
            <a:endParaRPr lang="en-US" altLang="zh-CN" dirty="0">
              <a:ea typeface="等线" panose="02010600030101010101" pitchFamily="2" charset="-122"/>
              <a:cs typeface="+mn-lt"/>
              <a:sym typeface="+mn-ea"/>
            </a:endParaRPr>
          </a:p>
          <a:p>
            <a:r>
              <a:rPr lang="en-US" altLang="zh-CN" dirty="0">
                <a:ea typeface="等线" panose="02010600030101010101" pitchFamily="2" charset="-122"/>
                <a:cs typeface="+mn-lt"/>
                <a:sym typeface="+mn-ea"/>
              </a:rPr>
              <a:t>这就导致了医疗图文训练的天生在数据量方面的跛腿，从而很难达到CLIP那样的高度。</a:t>
            </a:r>
            <a:endParaRPr lang="en-US" altLang="zh-CN" dirty="0">
              <a:ea typeface="等线" panose="02010600030101010101" pitchFamily="2" charset="-122"/>
              <a:cs typeface="+mn-lt"/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由于假定只有配对的图片和文本是正样本，其它的都被当作负样本，很多的潜在正样本都被当作了负样本，即False Negatives。同CLIP使用的日常图文不同，X-rays之间的差别其实很小。在没有经过专业训练的普通人眼里几乎分辨不出来任何差别。并且，很多报告可能都描述了类似的症状和病情，但都被一律当作了负样本处理。这就导致了模型在训练过程中感觉到了疑惑：图片1和文本B明明匹配，却要求把它们的特征分开。这大大影响了学习到的表征的质量。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左图为</a:t>
            </a:r>
            <a:r>
              <a:rPr lang="en-US" altLang="zh-CN">
                <a:sym typeface="+mn-ea"/>
              </a:rPr>
              <a:t>attention</a:t>
            </a:r>
            <a:r>
              <a:rPr lang="zh-CN" altLang="en-US">
                <a:sym typeface="+mn-ea"/>
              </a:rPr>
              <a:t>与梯度度量</a:t>
            </a:r>
            <a:r>
              <a:rPr lang="zh-CN">
                <a:sym typeface="+mn-ea"/>
              </a:rPr>
              <a:t>的肯德尔系数，</a:t>
            </a:r>
            <a:r>
              <a:rPr lang="en-US" altLang="zh-CN">
                <a:sym typeface="+mn-ea"/>
              </a:rPr>
              <a:t>   </a:t>
            </a:r>
            <a:r>
              <a:rPr lang="zh-CN" altLang="en-US">
                <a:sym typeface="+mn-ea"/>
              </a:rPr>
              <a:t>右图为生成的</a:t>
            </a:r>
            <a:r>
              <a:rPr lang="en-US" altLang="zh-CN">
                <a:sym typeface="+mn-ea"/>
              </a:rPr>
              <a:t>mask</a:t>
            </a:r>
            <a:r>
              <a:rPr lang="zh-CN" altLang="en-US">
                <a:sym typeface="+mn-ea"/>
              </a:rPr>
              <a:t>与梯度度量的</a:t>
            </a:r>
            <a:r>
              <a:rPr lang="zh-CN" altLang="en-US">
                <a:sym typeface="+mn-ea"/>
              </a:rPr>
              <a:t>肯德尔系数。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可以看到，对于我们训练的扰动矩阵而言，他与当前生成的单词具有更强的</a:t>
            </a:r>
            <a:r>
              <a:rPr lang="zh-CN" altLang="en-US">
                <a:sym typeface="+mn-ea"/>
              </a:rPr>
              <a:t>相关性，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且与</a:t>
            </a:r>
            <a:r>
              <a:rPr lang="en-US" altLang="zh-CN">
                <a:sym typeface="+mn-ea"/>
              </a:rPr>
              <a:t>-5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配对的医学图像文本数据集比一般的配对图像文本（例如，来自互联网）小一个数量级，因为由医学专家提供高质量注释的大量费用，以及隐私和法律问题。为了增强医学多模态学习，我们希望充分利用所有现有的医学图像-文本、纯图像和纯文本数据集。挑战在于，对于仅图像和仅文本的数据集，类似clip的对比学习是不可行的。此外，我们还想挖掘出所有的阳性对，以消除假阴性。</a:t>
            </a:r>
            <a:endParaRPr 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配对的医学图像文本数据集比一般的配对图像文本（例如，来自互联网）小一个数量级，因为由医学专家提供高质量注释的大量费用，以及隐私和法律问题。为了增强医学多模态学习，我们希望充分利用所有现有的医学图像-文本、纯图像和纯文本数据集。挑战在于，对于仅图像和仅文本的数据集，类似clip的对比学习是不可行的。此外，我们还想挖掘出所有的阳性对，以消除假阴性。</a:t>
            </a:r>
            <a:endParaRPr 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配对的医学图像文本数据集比一般的配对图像文本（例如，来自互联网）小一个数量级，因为由医学专家提供高质量注释的大量费用，以及隐私和法律问题。为了增强医学多模态学习，我们希望充分利用所有现有的医学图像-文本、纯图像和纯文本数据集。挑战在于，对于仅图像和仅文本的数据集，类似clip的对比学习是不可行的。此外，我们还想挖掘出所有的阳性对，以消除假阴性。</a:t>
            </a:r>
            <a:endParaRPr 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我认为，在做图生文或者文生图这种模态转换任务时，要考虑到他相对于分类任务的复杂性，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因为相较于传统分类任务这种预测式生成更加具有多样性和</a:t>
            </a:r>
            <a:r>
              <a:rPr lang="zh-CN" altLang="en-US">
                <a:sym typeface="+mn-ea"/>
              </a:rPr>
              <a:t>复杂性，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要能够充分利用到预训练中对比学习学到的联合表征，就需要将相似性任务保留到生成阶段，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不然就和提前预训练一个图像编码器没有什么区别</a:t>
            </a:r>
            <a:r>
              <a:rPr lang="zh-CN" altLang="en-US">
                <a:sym typeface="+mn-ea"/>
              </a:rPr>
              <a:t>了。</a:t>
            </a:r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探索了如何处理False Negative样本对预训练的影响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探索了怎么样在样本有限的情况下，最大化的扩充正负样本对来提高多模态预训练的data efficiency</a:t>
            </a:r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怎么理解他的这个</a:t>
            </a:r>
            <a:r>
              <a:rPr lang="en-US" altLang="zh-CN">
                <a:sym typeface="+mn-ea"/>
              </a:rPr>
              <a:t>zero-shot</a:t>
            </a:r>
            <a:r>
              <a:rPr lang="zh-CN" altLang="en-US">
                <a:sym typeface="+mn-ea"/>
              </a:rPr>
              <a:t>呢？我的理解就是如果输入的</a:t>
            </a:r>
            <a:r>
              <a:rPr lang="en-US" altLang="zh-CN">
                <a:sym typeface="+mn-ea"/>
              </a:rPr>
              <a:t>prompt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一个三轮三个轮子组成的单车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，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那么模型就能够更加准确的根据三个轮子和单车这些语义进行推理，从而不去预测平常的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自行车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类别或者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轮子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类别。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这就是用自然语言作为监督信号的</a:t>
            </a:r>
            <a:r>
              <a:rPr lang="zh-CN" altLang="en-US">
                <a:sym typeface="+mn-ea"/>
              </a:rPr>
              <a:t>好处。</a:t>
            </a:r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>
                <a:sym typeface="+mn-ea"/>
              </a:rPr>
              <a:t>相比其它的训练方法，从自然语言的监督信号来学习，有几个好处。首先就是it's much easier to scale，不需要再去标注数据，比如用传统方法做分类，需要先确定类别，然后去下载图片再清洗，再标注，现在只需要去下载图片和文本的配对，数据集很容易就做大了，现在的监督对象是文本，而不是N选1的标签了。其次，it doesn't "just" learn a representation but also connects that representation to language which enables flexible zero-shot transfer. 训练的时候把图片和文本绑在了一起，学到的特征不再单是视觉特征了，而是多模态的特征，和语言连在一起以后，就很容易做zero-shot的迁移学习了。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endParaRPr>
              <a:sym typeface="+mn-ea"/>
            </a:endParaRPr>
          </a:p>
          <a:p>
            <a:endParaRPr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>
              <a:sym typeface="+mn-ea"/>
            </a:endParaRPr>
          </a:p>
          <a:p>
            <a:r>
              <a:rPr>
                <a:sym typeface="+mn-ea"/>
              </a:rPr>
              <a:t>模型的输入是图片和文字的配对，图片输入到图片的encoder得到一些特征，文本输入到文本的encoder得到一些特征，每个traning batch里有n个图片-文本对，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就能得到n个图片的特征和n个文本的特征，然后在这些特征上做对比学习，对比学习非常灵活，就需要正样本和负样本的定义，其它都是正常套路（不懂对比学习），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配对的图片-文本对就是正样本，描述的是同一个东西，特征矩阵里对角线上的都是正样本，矩阵中非对角线上的元素都是负样本，n个正样本，  个负样本，有了正负样本，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模型就可以通过对比学习的方式去训练了，不需要任何手工标注。这种无监督的训练方式，是需要大量的训练数据的。</a:t>
            </a:r>
            <a:endParaRPr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加上图像的话，学习到的文本编码器就能对这种多义性进行区分。</a:t>
            </a:r>
            <a:endParaRPr lang="zh-CN">
              <a:sym typeface="+mn-ea"/>
            </a:endParaRPr>
          </a:p>
          <a:p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作者发现，</a:t>
            </a:r>
            <a:r>
              <a:rPr lang="en-US" altLang="zh-CN">
                <a:sym typeface="+mn-ea"/>
              </a:rPr>
              <a:t>clip</a:t>
            </a:r>
            <a:r>
              <a:rPr lang="zh-CN" altLang="en-US">
                <a:sym typeface="+mn-ea"/>
              </a:rPr>
              <a:t>在较难的任务，像纹理分类数据集这种没有实际物体，</a:t>
            </a:r>
            <a:r>
              <a:rPr lang="zh-CN" altLang="en-US">
                <a:sym typeface="+mn-ea"/>
              </a:rPr>
              <a:t>或者肿瘤分类这种医学上难以辨别的分类任务上效果</a:t>
            </a:r>
            <a:r>
              <a:rPr lang="zh-CN" altLang="en-US">
                <a:sym typeface="+mn-ea"/>
              </a:rPr>
              <a:t>变差了，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所以还是要在一定程度上引入</a:t>
            </a:r>
            <a:r>
              <a:rPr lang="zh-CN" altLang="en-US">
                <a:sym typeface="+mn-ea"/>
              </a:rPr>
              <a:t>先验知识。</a:t>
            </a:r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>
                <a:sym typeface="+mn-ea"/>
              </a:rPr>
              <a:t>Image Caption即我们常说的看图说话：给定一张图片，生成该图片对应的自然语言描述。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该任务涉及到了图像与自然语言两个模态，然而图像空间与自然语言空间本就十分庞大，并且两者之间存在巨大的语义鸿沟。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如何将两个庞大的语义空间进行对齐，这是该任务的重点。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本文将对ClipCap模型进行介绍，并且对论文在Flickr30k中文数据集上进行实验复现和效果展示。</a:t>
            </a:r>
            <a:endParaRPr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>
                <a:sym typeface="+mn-ea"/>
              </a:rPr>
              <a:t>Image Caption即我们常说的看图说话：给定一张图片，生成该图片对应的自然语言描述。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该任务涉及到了图像与自然语言两个模态，然而图像空间与自然语言空间本就十分庞大，并且两者之间存在巨大的语义鸿沟。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如何将两个庞大的语义空间进行对齐，这是该任务的重点。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本文将对ClipCap模型进行介绍，并且对论文在Flickr30k中文数据集上进行实验复现和效果展示。</a:t>
            </a:r>
            <a:endParaRPr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90" y="987428"/>
            <a:ext cx="617219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0" y="987428"/>
            <a:ext cx="617219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7530" indent="0">
              <a:buNone/>
              <a:defRPr sz="2000"/>
            </a:lvl5pPr>
            <a:lvl6pPr marL="2284730" indent="0">
              <a:buNone/>
              <a:defRPr sz="2000"/>
            </a:lvl6pPr>
            <a:lvl7pPr marL="2741930" indent="0">
              <a:buNone/>
              <a:defRPr sz="2000"/>
            </a:lvl7pPr>
            <a:lvl8pPr marL="3198495" indent="0">
              <a:buNone/>
              <a:defRPr sz="2000"/>
            </a:lvl8pPr>
            <a:lvl9pPr marL="3655695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8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2" y="365128"/>
            <a:ext cx="7734301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randomBar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6DC35-3D39-4E5D-813A-1465AB594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6EB1-3B9C-423A-A463-BABF6B6D69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2" y="1122364"/>
            <a:ext cx="9144000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7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5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6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90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90" y="2505076"/>
            <a:ext cx="515778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6"/>
            <a:ext cx="5183189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transition spd="slow" advClick="0" advTm="1000">
    <p:randomBar dir="vert"/>
  </p:transition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5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3200" dirty="0">
              <a:solidFill>
                <a:prstClr val="white"/>
              </a:solidFill>
              <a:ea typeface="等线" panose="02010600030101010101" pitchFamily="2" charset="-122"/>
              <a:cs typeface="+mn-lt"/>
              <a:sym typeface="+mn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215372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2014069"/>
            <a:ext cx="3140616" cy="29035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8796071" y="5621363"/>
            <a:ext cx="3180965" cy="1159694"/>
            <a:chOff x="4825750" y="4912139"/>
            <a:chExt cx="3180965" cy="1159694"/>
          </a:xfrm>
        </p:grpSpPr>
        <p:sp>
          <p:nvSpPr>
            <p:cNvPr id="14" name="椭圆 13"/>
            <p:cNvSpPr/>
            <p:nvPr/>
          </p:nvSpPr>
          <p:spPr>
            <a:xfrm>
              <a:off x="4825750" y="5851669"/>
              <a:ext cx="220164" cy="220164"/>
            </a:xfrm>
            <a:prstGeom prst="ellipse">
              <a:avLst/>
            </a:prstGeom>
            <a:noFill/>
            <a:ln w="12700" cap="flat" cmpd="sng" algn="ctr">
              <a:solidFill>
                <a:srgbClr val="5C307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7322211" y="5851669"/>
              <a:ext cx="220164" cy="220164"/>
            </a:xfrm>
            <a:prstGeom prst="ellipse">
              <a:avLst/>
            </a:prstGeom>
            <a:noFill/>
            <a:ln w="12700" cap="flat" cmpd="sng" algn="ctr">
              <a:solidFill>
                <a:srgbClr val="5C307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r>
                <a:rPr lang="en-US" altLang="zh-CN" kern="0" dirty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</a:rPr>
                <a:t>  </a:t>
              </a:r>
              <a:endParaRPr lang="zh-CN" altLang="en-US" kern="0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6" name="文本占位符 56"/>
            <p:cNvSpPr txBox="1"/>
            <p:nvPr/>
          </p:nvSpPr>
          <p:spPr>
            <a:xfrm>
              <a:off x="5529965" y="4912139"/>
              <a:ext cx="2012315" cy="443865"/>
            </a:xfrm>
            <a:custGeom>
              <a:avLst/>
              <a:gdLst>
                <a:gd name="connsiteX0" fmla="*/ 0 w 1747925"/>
                <a:gd name="connsiteY0" fmla="*/ 176559 h 353120"/>
                <a:gd name="connsiteX1" fmla="*/ 0 w 1747925"/>
                <a:gd name="connsiteY1" fmla="*/ 176560 h 353120"/>
                <a:gd name="connsiteX2" fmla="*/ 0 w 1747925"/>
                <a:gd name="connsiteY2" fmla="*/ 176560 h 353120"/>
                <a:gd name="connsiteX3" fmla="*/ 176560 w 1747925"/>
                <a:gd name="connsiteY3" fmla="*/ 0 h 353120"/>
                <a:gd name="connsiteX4" fmla="*/ 1571365 w 1747925"/>
                <a:gd name="connsiteY4" fmla="*/ 0 h 353120"/>
                <a:gd name="connsiteX5" fmla="*/ 1747925 w 1747925"/>
                <a:gd name="connsiteY5" fmla="*/ 176560 h 353120"/>
                <a:gd name="connsiteX6" fmla="*/ 1747924 w 1747925"/>
                <a:gd name="connsiteY6" fmla="*/ 176560 h 353120"/>
                <a:gd name="connsiteX7" fmla="*/ 1571364 w 1747925"/>
                <a:gd name="connsiteY7" fmla="*/ 353120 h 353120"/>
                <a:gd name="connsiteX8" fmla="*/ 176560 w 1747925"/>
                <a:gd name="connsiteY8" fmla="*/ 353119 h 353120"/>
                <a:gd name="connsiteX9" fmla="*/ 13875 w 1747925"/>
                <a:gd name="connsiteY9" fmla="*/ 245284 h 353120"/>
                <a:gd name="connsiteX10" fmla="*/ 0 w 1747925"/>
                <a:gd name="connsiteY10" fmla="*/ 176560 h 353120"/>
                <a:gd name="connsiteX11" fmla="*/ 13875 w 1747925"/>
                <a:gd name="connsiteY11" fmla="*/ 107835 h 353120"/>
                <a:gd name="connsiteX12" fmla="*/ 176560 w 1747925"/>
                <a:gd name="connsiteY12" fmla="*/ 0 h 35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7925" h="353120">
                  <a:moveTo>
                    <a:pt x="0" y="176559"/>
                  </a:moveTo>
                  <a:lnTo>
                    <a:pt x="0" y="176560"/>
                  </a:lnTo>
                  <a:lnTo>
                    <a:pt x="0" y="176560"/>
                  </a:lnTo>
                  <a:close/>
                  <a:moveTo>
                    <a:pt x="176560" y="0"/>
                  </a:moveTo>
                  <a:lnTo>
                    <a:pt x="1571365" y="0"/>
                  </a:lnTo>
                  <a:cubicBezTo>
                    <a:pt x="1668876" y="0"/>
                    <a:pt x="1747925" y="79049"/>
                    <a:pt x="1747925" y="176560"/>
                  </a:cubicBezTo>
                  <a:lnTo>
                    <a:pt x="1747924" y="176560"/>
                  </a:lnTo>
                  <a:cubicBezTo>
                    <a:pt x="1747924" y="274071"/>
                    <a:pt x="1668875" y="353120"/>
                    <a:pt x="1571364" y="353120"/>
                  </a:cubicBezTo>
                  <a:lnTo>
                    <a:pt x="176560" y="353119"/>
                  </a:lnTo>
                  <a:cubicBezTo>
                    <a:pt x="103427" y="353119"/>
                    <a:pt x="40679" y="308654"/>
                    <a:pt x="13875" y="245284"/>
                  </a:cubicBezTo>
                  <a:lnTo>
                    <a:pt x="0" y="176560"/>
                  </a:lnTo>
                  <a:lnTo>
                    <a:pt x="13875" y="107835"/>
                  </a:lnTo>
                  <a:cubicBezTo>
                    <a:pt x="40679" y="44465"/>
                    <a:pt x="103427" y="0"/>
                    <a:pt x="176560" y="0"/>
                  </a:cubicBezTo>
                  <a:close/>
                </a:path>
              </a:pathLst>
            </a:custGeom>
            <a:solidFill>
              <a:srgbClr val="1A78C3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>
                  <a:sym typeface="+mn-ea"/>
                </a:rPr>
                <a:t>汇报人</a:t>
              </a:r>
              <a:r>
                <a:rPr lang="en-US" altLang="zh-CN">
                  <a:sym typeface="+mn-ea"/>
                </a:rPr>
                <a:t>:</a:t>
              </a:r>
              <a:r>
                <a:rPr lang="zh-CN" altLang="en-US">
                  <a:sym typeface="+mn-ea"/>
                </a:rPr>
                <a:t>唐晟 </a:t>
              </a:r>
              <a:endParaRPr lang="zh-CN" altLang="en-US" dirty="0">
                <a:solidFill>
                  <a:sysClr val="window" lastClr="FFFFFF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7" name="文本占位符 13"/>
            <p:cNvSpPr txBox="1"/>
            <p:nvPr/>
          </p:nvSpPr>
          <p:spPr>
            <a:xfrm>
              <a:off x="4977763" y="5415179"/>
              <a:ext cx="3028952" cy="2962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dirty="0">
                  <a:solidFill>
                    <a:sysClr val="windowText" lastClr="000000"/>
                  </a:solidFill>
                  <a:latin typeface="Arial" panose="020B0604020202020204"/>
                  <a:ea typeface="微软雅黑" panose="020B0503020204020204" pitchFamily="34" charset="-122"/>
                </a:rPr>
                <a:t> 2022 / 12 / 3</a:t>
              </a:r>
              <a:endParaRPr lang="zh-CN" altLang="en-US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944110" y="2952115"/>
            <a:ext cx="5565775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 defTabSz="913765">
              <a:defRPr/>
            </a:pPr>
            <a:r>
              <a:rPr lang="zh-CN" altLang="en-US" sz="2800" b="1" dirty="0">
                <a:solidFill>
                  <a:prstClr val="white"/>
                </a:solidFill>
                <a:ea typeface="等线" panose="02010600030101010101" pitchFamily="2" charset="-122"/>
                <a:cs typeface="+mn-lt"/>
                <a:sym typeface="+mn-ea"/>
              </a:rPr>
              <a:t>MedCLIP: Contrastive Learning from </a:t>
            </a:r>
            <a:endParaRPr lang="zh-CN" altLang="en-US" sz="2800" b="1" dirty="0">
              <a:solidFill>
                <a:prstClr val="white"/>
              </a:solidFill>
              <a:ea typeface="等线" panose="02010600030101010101" pitchFamily="2" charset="-122"/>
              <a:cs typeface="+mn-lt"/>
              <a:sym typeface="+mn-ea"/>
            </a:endParaRPr>
          </a:p>
          <a:p>
            <a:pPr algn="ctr" defTabSz="913765">
              <a:defRPr/>
            </a:pPr>
            <a:r>
              <a:rPr lang="zh-CN" altLang="en-US" sz="2800" b="1" dirty="0">
                <a:solidFill>
                  <a:prstClr val="white"/>
                </a:solidFill>
                <a:ea typeface="等线" panose="02010600030101010101" pitchFamily="2" charset="-122"/>
                <a:cs typeface="+mn-lt"/>
                <a:sym typeface="+mn-ea"/>
              </a:rPr>
              <a:t>Unpaired Medical Images and Text</a:t>
            </a:r>
            <a:endParaRPr lang="zh-CN" altLang="en-US" sz="2800" b="1" dirty="0">
              <a:solidFill>
                <a:prstClr val="white"/>
              </a:solidFill>
              <a:ea typeface="等线" panose="02010600030101010101" pitchFamily="2" charset="-122"/>
              <a:cs typeface="+mn-lt"/>
              <a:sym typeface="+mn-ea"/>
            </a:endParaRPr>
          </a:p>
        </p:txBody>
      </p:sp>
    </p:spTree>
  </p:cSld>
  <p:clrMapOvr>
    <a:masterClrMapping/>
  </p:clrMapOvr>
  <p:transition spd="slow" advClick="0" advTm="1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2199" y="176238"/>
            <a:ext cx="673100" cy="468000"/>
            <a:chOff x="230876" y="159728"/>
            <a:chExt cx="673100" cy="468000"/>
          </a:xfrm>
        </p:grpSpPr>
        <p:sp>
          <p:nvSpPr>
            <p:cNvPr id="5" name="椭圆 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16635" y="234315"/>
            <a:ext cx="78632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怎么</a:t>
            </a:r>
            <a:r>
              <a:rPr lang="zh-CN" altLang="en-US"/>
              <a:t>让预训练的</a:t>
            </a:r>
            <a:r>
              <a:rPr lang="zh-CN" altLang="en-US"/>
              <a:t>表征适配下游</a:t>
            </a:r>
            <a:r>
              <a:rPr lang="en-US" altLang="zh-CN"/>
              <a:t>image caption</a:t>
            </a:r>
            <a:r>
              <a:rPr lang="zh-CN" altLang="en-US"/>
              <a:t>任务？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512060" y="3080385"/>
            <a:ext cx="16668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/>
              <a:t>MLP mapping</a:t>
            </a:r>
            <a:endParaRPr lang="en-US" altLang="zh-CN" b="1"/>
          </a:p>
          <a:p>
            <a:endParaRPr lang="en-US" altLang="zh-CN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" y="1282700"/>
            <a:ext cx="5410200" cy="1457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720" y="1017905"/>
            <a:ext cx="4973320" cy="20675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945120" y="3121660"/>
            <a:ext cx="36779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/>
              <a:t>Transformer mapping</a:t>
            </a:r>
            <a:endParaRPr lang="en-US" altLang="zh-CN" b="1"/>
          </a:p>
          <a:p>
            <a:endParaRPr lang="en-US" altLang="zh-CN" b="1"/>
          </a:p>
        </p:txBody>
      </p:sp>
      <p:sp>
        <p:nvSpPr>
          <p:cNvPr id="12" name="文本框 11"/>
          <p:cNvSpPr txBox="1"/>
          <p:nvPr/>
        </p:nvSpPr>
        <p:spPr>
          <a:xfrm>
            <a:off x="887730" y="4785995"/>
            <a:ext cx="94818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疑问：在下游任务重新训练一个</a:t>
            </a:r>
            <a:r>
              <a:rPr lang="en-US" altLang="zh-CN" b="1"/>
              <a:t>”</a:t>
            </a:r>
            <a:r>
              <a:rPr lang="zh-CN" altLang="en-US" b="1"/>
              <a:t>桥梁</a:t>
            </a:r>
            <a:r>
              <a:rPr lang="en-US" altLang="zh-CN" b="1"/>
              <a:t>“</a:t>
            </a:r>
            <a:r>
              <a:rPr lang="zh-CN" altLang="en-US" b="1"/>
              <a:t>是否破坏了原有的预训练学习到的</a:t>
            </a:r>
            <a:r>
              <a:rPr lang="zh-CN" altLang="en-US" b="1"/>
              <a:t>多模表征？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spc="30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Method</a:t>
            </a:r>
            <a:endParaRPr lang="en-US" altLang="zh-CN" sz="2600" b="1" spc="30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2199" y="176238"/>
            <a:ext cx="673100" cy="468000"/>
            <a:chOff x="230876" y="159728"/>
            <a:chExt cx="673100" cy="468000"/>
          </a:xfrm>
        </p:grpSpPr>
        <p:sp>
          <p:nvSpPr>
            <p:cNvPr id="5" name="椭圆 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805" y="802005"/>
            <a:ext cx="6706235" cy="46202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9735" y="991235"/>
            <a:ext cx="6096000" cy="26441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 b="1" dirty="0">
                <a:ea typeface="等线" panose="02010600030101010101" pitchFamily="2" charset="-122"/>
                <a:cs typeface="+mn-lt"/>
                <a:sym typeface="+mn-ea"/>
              </a:rPr>
              <a:t>为什么</a:t>
            </a:r>
            <a:r>
              <a:rPr lang="zh-CN" altLang="en-US" sz="2000" b="1" dirty="0">
                <a:ea typeface="等线" panose="02010600030101010101" pitchFamily="2" charset="-122"/>
                <a:cs typeface="+mn-lt"/>
                <a:sym typeface="+mn-ea"/>
              </a:rPr>
              <a:t>需要MedCLIP</a:t>
            </a:r>
            <a:r>
              <a:rPr lang="zh-CN" altLang="en-US" sz="2000" dirty="0">
                <a:ea typeface="等线" panose="02010600030101010101" pitchFamily="2" charset="-122"/>
                <a:cs typeface="+mn-lt"/>
                <a:sym typeface="+mn-ea"/>
              </a:rPr>
              <a:t>：</a:t>
            </a:r>
            <a:endParaRPr lang="zh-CN" altLang="en-US" sz="2000" dirty="0">
              <a:ea typeface="等线" panose="02010600030101010101" pitchFamily="2" charset="-122"/>
              <a:cs typeface="+mn-lt"/>
              <a:sym typeface="+mn-ea"/>
            </a:endParaRPr>
          </a:p>
          <a:p>
            <a:endParaRPr lang="en-US" altLang="zh-CN" sz="2000" dirty="0">
              <a:ea typeface="等线" panose="02010600030101010101" pitchFamily="2" charset="-122"/>
              <a:cs typeface="+mn-lt"/>
              <a:sym typeface="+mn-ea"/>
            </a:endParaRPr>
          </a:p>
          <a:p>
            <a:r>
              <a:rPr lang="en-US" altLang="zh-CN" sz="2000" dirty="0">
                <a:ea typeface="等线" panose="02010600030101010101" pitchFamily="2" charset="-122"/>
                <a:cs typeface="+mn-lt"/>
                <a:sym typeface="+mn-ea"/>
              </a:rPr>
              <a:t>医疗领域的图像文本配对总量要</a:t>
            </a:r>
            <a:r>
              <a:rPr lang="zh-CN" altLang="en-US" sz="2000" dirty="0">
                <a:ea typeface="等线" panose="02010600030101010101" pitchFamily="2" charset="-122"/>
                <a:cs typeface="+mn-lt"/>
                <a:sym typeface="+mn-ea"/>
              </a:rPr>
              <a:t>少，</a:t>
            </a:r>
            <a:endParaRPr lang="en-US" altLang="zh-CN" sz="2000" dirty="0">
              <a:ea typeface="等线" panose="02010600030101010101" pitchFamily="2" charset="-122"/>
              <a:cs typeface="+mn-lt"/>
              <a:sym typeface="+mn-ea"/>
            </a:endParaRPr>
          </a:p>
          <a:p>
            <a:r>
              <a:rPr lang="zh-CN" altLang="en-US" sz="2000" dirty="0">
                <a:ea typeface="等线" panose="02010600030101010101" pitchFamily="2" charset="-122"/>
                <a:cs typeface="+mn-lt"/>
                <a:sym typeface="+mn-ea"/>
              </a:rPr>
              <a:t>而</a:t>
            </a:r>
            <a:r>
              <a:rPr lang="en-US" altLang="zh-CN" sz="2000" dirty="0">
                <a:ea typeface="等线" panose="02010600030101010101" pitchFamily="2" charset="-122"/>
                <a:cs typeface="+mn-lt"/>
                <a:sym typeface="+mn-ea"/>
              </a:rPr>
              <a:t>CLIP可以在4亿数据上充分训练</a:t>
            </a:r>
            <a:r>
              <a:rPr lang="zh-CN" altLang="en-US" sz="2000" dirty="0">
                <a:ea typeface="等线" panose="02010600030101010101" pitchFamily="2" charset="-122"/>
                <a:cs typeface="+mn-lt"/>
                <a:sym typeface="+mn-ea"/>
              </a:rPr>
              <a:t>。</a:t>
            </a:r>
            <a:endParaRPr lang="zh-CN" altLang="en-US" sz="2000" dirty="0">
              <a:ea typeface="等线" panose="02010600030101010101" pitchFamily="2" charset="-122"/>
              <a:cs typeface="+mn-lt"/>
              <a:sym typeface="+mn-ea"/>
            </a:endParaRPr>
          </a:p>
          <a:p>
            <a:endParaRPr lang="zh-CN" altLang="en-US" sz="2000" dirty="0">
              <a:ea typeface="等线" panose="02010600030101010101" pitchFamily="2" charset="-122"/>
              <a:cs typeface="+mn-lt"/>
              <a:sym typeface="+mn-ea"/>
            </a:endParaRPr>
          </a:p>
          <a:p>
            <a:r>
              <a:rPr lang="zh-CN" altLang="en-US" sz="2000" dirty="0">
                <a:ea typeface="等线" panose="02010600030101010101" pitchFamily="2" charset="-122"/>
                <a:cs typeface="+mn-lt"/>
                <a:sym typeface="+mn-ea"/>
              </a:rPr>
              <a:t>医学数据中的假阳性样本</a:t>
            </a:r>
            <a:r>
              <a:rPr lang="zh-CN" altLang="en-US" sz="2000" dirty="0">
                <a:ea typeface="等线" panose="02010600030101010101" pitchFamily="2" charset="-122"/>
                <a:cs typeface="+mn-lt"/>
                <a:sym typeface="+mn-ea"/>
              </a:rPr>
              <a:t>问题</a:t>
            </a:r>
            <a:endParaRPr lang="zh-CN" altLang="en-US" sz="2000" dirty="0">
              <a:ea typeface="等线" panose="02010600030101010101" pitchFamily="2" charset="-122"/>
              <a:cs typeface="+mn-lt"/>
              <a:sym typeface="+mn-ea"/>
            </a:endParaRPr>
          </a:p>
          <a:p>
            <a:endParaRPr lang="zh-CN" altLang="en-US" sz="2000" dirty="0">
              <a:ea typeface="等线" panose="02010600030101010101" pitchFamily="2" charset="-122"/>
              <a:cs typeface="+mn-lt"/>
              <a:sym typeface="+mn-ea"/>
            </a:endParaRPr>
          </a:p>
          <a:p>
            <a:endParaRPr lang="en-US" altLang="zh-CN" sz="2000" dirty="0">
              <a:ea typeface="等线" panose="02010600030101010101" pitchFamily="2" charset="-122"/>
              <a:cs typeface="+mn-lt"/>
              <a:sym typeface="+mn-ea"/>
            </a:endParaRPr>
          </a:p>
          <a:p>
            <a:endParaRPr lang="en-US" altLang="zh-CN" sz="2000" dirty="0">
              <a:ea typeface="等线" panose="02010600030101010101" pitchFamily="2" charset="-122"/>
              <a:cs typeface="+mn-lt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2199" y="176238"/>
            <a:ext cx="673100" cy="468000"/>
            <a:chOff x="230876" y="159728"/>
            <a:chExt cx="673100" cy="468000"/>
          </a:xfrm>
        </p:grpSpPr>
        <p:sp>
          <p:nvSpPr>
            <p:cNvPr id="5" name="椭圆 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标题占位符 1"/>
          <p:cNvSpPr txBox="1"/>
          <p:nvPr/>
        </p:nvSpPr>
        <p:spPr>
          <a:xfrm>
            <a:off x="965200" y="176530"/>
            <a:ext cx="5435600" cy="54102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spc="30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Method</a:t>
            </a:r>
            <a:endParaRPr lang="en-US" altLang="zh-CN" sz="2600" b="1" spc="30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2270" y="934085"/>
            <a:ext cx="69253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MedCLIP怎么做？</a:t>
            </a:r>
            <a:endParaRPr lang="zh-CN" altLang="en-US" b="1"/>
          </a:p>
          <a:p>
            <a:endParaRPr lang="zh-CN" altLang="en-US" b="1"/>
          </a:p>
          <a:p>
            <a:r>
              <a:rPr lang="en-US" altLang="zh-CN"/>
              <a:t>1-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个配对的图像文本对，</a:t>
            </a:r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个无配对图像，</a:t>
            </a:r>
            <a:r>
              <a:rPr lang="en-US" altLang="zh-CN">
                <a:sym typeface="+mn-ea"/>
              </a:rPr>
              <a:t>h</a:t>
            </a:r>
            <a:r>
              <a:rPr lang="zh-CN" altLang="en-US">
                <a:sym typeface="+mn-ea"/>
              </a:rPr>
              <a:t>个无配对文本。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遍历所有的可能，得到(n + m) × (n + h)个可能的配对。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477135"/>
            <a:ext cx="7444105" cy="3615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2199" y="176238"/>
            <a:ext cx="673100" cy="468000"/>
            <a:chOff x="230876" y="159728"/>
            <a:chExt cx="673100" cy="468000"/>
          </a:xfrm>
        </p:grpSpPr>
        <p:sp>
          <p:nvSpPr>
            <p:cNvPr id="5" name="椭圆 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" name="标题占位符 1"/>
          <p:cNvSpPr txBox="1"/>
          <p:nvPr/>
        </p:nvSpPr>
        <p:spPr>
          <a:xfrm>
            <a:off x="965200" y="176530"/>
            <a:ext cx="5435600" cy="54102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spc="30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Method</a:t>
            </a:r>
            <a:endParaRPr lang="en-US" altLang="zh-CN" sz="2600" b="1" spc="30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4360" y="1183005"/>
            <a:ext cx="8399145" cy="2914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ym typeface="+mn-ea"/>
              </a:rPr>
              <a:t>2-</a:t>
            </a:r>
            <a:r>
              <a:rPr lang="zh-CN" altLang="en-US">
                <a:sym typeface="+mn-ea"/>
              </a:rPr>
              <a:t>新的采样</a:t>
            </a:r>
            <a:r>
              <a:rPr lang="zh-CN" altLang="en-US">
                <a:sym typeface="+mn-ea"/>
              </a:rPr>
              <a:t>方法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解耦图文之间的配对关系，使用粒度更小的弱标签系统进行配对。</a:t>
            </a:r>
            <a:endParaRPr lang="zh-CN" altLang="en-US"/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35" y="2170430"/>
            <a:ext cx="2819400" cy="3967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2199" y="176238"/>
            <a:ext cx="673100" cy="468000"/>
            <a:chOff x="230876" y="159728"/>
            <a:chExt cx="673100" cy="468000"/>
          </a:xfrm>
        </p:grpSpPr>
        <p:sp>
          <p:nvSpPr>
            <p:cNvPr id="5" name="椭圆 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" name="标题占位符 1"/>
          <p:cNvSpPr txBox="1"/>
          <p:nvPr/>
        </p:nvSpPr>
        <p:spPr>
          <a:xfrm>
            <a:off x="965200" y="176530"/>
            <a:ext cx="5435600" cy="54102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spc="30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Method</a:t>
            </a:r>
            <a:endParaRPr lang="en-US" altLang="zh-CN" sz="2600" b="1" spc="30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4360" y="1223645"/>
            <a:ext cx="4178300" cy="1143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ym typeface="+mn-ea"/>
              </a:rPr>
              <a:t>3-semantic similarity loss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/>
              <a:t>同时考虑</a:t>
            </a:r>
            <a:r>
              <a:rPr lang="en-US" altLang="zh-CN"/>
              <a:t>hard-label </a:t>
            </a:r>
            <a:r>
              <a:rPr lang="zh-CN" altLang="en-US"/>
              <a:t>和的</a:t>
            </a:r>
            <a:r>
              <a:rPr lang="en-US" altLang="zh-CN"/>
              <a:t> logits</a:t>
            </a:r>
            <a:r>
              <a:rPr lang="zh-CN" altLang="en-US"/>
              <a:t>相似度。</a:t>
            </a:r>
            <a:endParaRPr lang="zh-CN" altLang="en-US"/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3716655"/>
            <a:ext cx="2324100" cy="733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4927600"/>
            <a:ext cx="2581275" cy="7194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9130" y="3197860"/>
            <a:ext cx="2360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hard-label</a:t>
            </a:r>
            <a:r>
              <a:rPr lang="zh-CN" altLang="en-US">
                <a:sym typeface="+mn-ea"/>
              </a:rPr>
              <a:t>相似度</a:t>
            </a:r>
            <a:r>
              <a:rPr lang="zh-CN" altLang="en-US">
                <a:sym typeface="+mn-ea"/>
              </a:rPr>
              <a:t>计算</a:t>
            </a:r>
            <a:endParaRPr lang="zh-CN" altLang="en-US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05835" y="3197860"/>
            <a:ext cx="2360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logits</a:t>
            </a:r>
            <a:r>
              <a:rPr lang="zh-CN" altLang="en-US">
                <a:sym typeface="+mn-ea"/>
              </a:rPr>
              <a:t>相似度</a:t>
            </a:r>
            <a:r>
              <a:rPr lang="zh-CN" altLang="en-US">
                <a:sym typeface="+mn-ea"/>
              </a:rPr>
              <a:t>计算</a:t>
            </a:r>
            <a:endParaRPr lang="zh-CN" altLang="en-US"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3832860"/>
            <a:ext cx="1438275" cy="5003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360" y="4870450"/>
            <a:ext cx="2557780" cy="7766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700" y="5142865"/>
            <a:ext cx="3819525" cy="9004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6130" y="936625"/>
            <a:ext cx="6082030" cy="3790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2199" y="176238"/>
            <a:ext cx="673100" cy="468000"/>
            <a:chOff x="230876" y="159728"/>
            <a:chExt cx="673100" cy="468000"/>
          </a:xfrm>
        </p:grpSpPr>
        <p:sp>
          <p:nvSpPr>
            <p:cNvPr id="5" name="椭圆 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" name="标题占位符 1"/>
          <p:cNvSpPr txBox="1"/>
          <p:nvPr/>
        </p:nvSpPr>
        <p:spPr>
          <a:xfrm>
            <a:off x="965200" y="176530"/>
            <a:ext cx="5435600" cy="54102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spc="30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Method</a:t>
            </a:r>
            <a:endParaRPr lang="en-US" altLang="zh-CN" sz="2600" b="1" spc="30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945" y="1153795"/>
            <a:ext cx="4780915" cy="2914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sym typeface="+mn-ea"/>
              </a:rPr>
              <a:t>更少的样本，更好的</a:t>
            </a:r>
            <a:r>
              <a:rPr lang="en-US" altLang="zh-CN">
                <a:sym typeface="+mn-ea"/>
              </a:rPr>
              <a:t>zero-shot</a:t>
            </a:r>
            <a:r>
              <a:rPr lang="zh-CN" altLang="en-US">
                <a:sym typeface="+mn-ea"/>
              </a:rPr>
              <a:t>效果。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1020445"/>
            <a:ext cx="6804025" cy="4565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2199" y="176238"/>
            <a:ext cx="673100" cy="468000"/>
            <a:chOff x="230876" y="159728"/>
            <a:chExt cx="673100" cy="468000"/>
          </a:xfrm>
        </p:grpSpPr>
        <p:sp>
          <p:nvSpPr>
            <p:cNvPr id="5" name="椭圆 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94360" y="1278255"/>
            <a:ext cx="9182100" cy="3834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sym typeface="+mn-ea"/>
              </a:rPr>
              <a:t>存在的</a:t>
            </a:r>
            <a:r>
              <a:rPr lang="zh-CN" altLang="en-US">
                <a:sym typeface="+mn-ea"/>
              </a:rPr>
              <a:t>问题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在下游任务微调会破坏已经学习到的公共</a:t>
            </a:r>
            <a:r>
              <a:rPr lang="zh-CN" altLang="en-US">
                <a:sym typeface="+mn-ea"/>
              </a:rPr>
              <a:t>表征。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怎么</a:t>
            </a:r>
            <a:r>
              <a:rPr lang="zh-CN" altLang="en-US">
                <a:sym typeface="+mn-ea"/>
              </a:rPr>
              <a:t>解决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如何在文本生成的下游任务更好的结合预训练好的公共</a:t>
            </a:r>
            <a:r>
              <a:rPr lang="zh-CN" altLang="en-US">
                <a:sym typeface="+mn-ea"/>
              </a:rPr>
              <a:t>表征？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生成和对比同时做，生成控制生成效果，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对比控制图像和文本的</a:t>
            </a:r>
            <a:r>
              <a:rPr lang="en-US" altLang="zh-CN">
                <a:sym typeface="+mn-ea"/>
              </a:rPr>
              <a:t>distribution gap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现在</a:t>
            </a:r>
            <a:r>
              <a:rPr lang="zh-CN" altLang="en-US">
                <a:sym typeface="+mn-ea"/>
              </a:rPr>
              <a:t>进度：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固定</a:t>
            </a:r>
            <a:r>
              <a:rPr lang="en-US" altLang="zh-CN">
                <a:sym typeface="+mn-ea"/>
              </a:rPr>
              <a:t>medclip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encoder</a:t>
            </a:r>
            <a:r>
              <a:rPr lang="zh-CN" altLang="en-US">
                <a:sym typeface="+mn-ea"/>
              </a:rPr>
              <a:t>对</a:t>
            </a:r>
            <a:r>
              <a:rPr lang="en-US" altLang="zh-CN">
                <a:sym typeface="+mn-ea"/>
              </a:rPr>
              <a:t>decoder</a:t>
            </a:r>
            <a:r>
              <a:rPr lang="zh-CN" altLang="en-US">
                <a:sym typeface="+mn-ea"/>
              </a:rPr>
              <a:t>进行微调，效果不佳，还在</a:t>
            </a:r>
            <a:r>
              <a:rPr lang="zh-CN" altLang="en-US">
                <a:sym typeface="+mn-ea"/>
              </a:rPr>
              <a:t>调试中。</a:t>
            </a:r>
            <a:endParaRPr lang="zh-CN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57950" y="1911350"/>
            <a:ext cx="1186815" cy="78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Image</a:t>
            </a:r>
            <a:endParaRPr lang="en-US" altLang="zh-CN"/>
          </a:p>
          <a:p>
            <a:pPr algn="ctr"/>
            <a:r>
              <a:rPr lang="en-US" altLang="zh-CN"/>
              <a:t>Encoder</a:t>
            </a:r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9137650" y="1911350"/>
            <a:ext cx="1186815" cy="78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Decoder</a:t>
            </a:r>
            <a:endParaRPr lang="en-US" altLang="zh-CN"/>
          </a:p>
        </p:txBody>
      </p:sp>
      <p:cxnSp>
        <p:nvCxnSpPr>
          <p:cNvPr id="14" name="直接箭头连接符 13"/>
          <p:cNvCxnSpPr>
            <a:stCxn id="8" idx="0"/>
          </p:cNvCxnSpPr>
          <p:nvPr/>
        </p:nvCxnSpPr>
        <p:spPr>
          <a:xfrm flipH="1" flipV="1">
            <a:off x="6820535" y="1367790"/>
            <a:ext cx="231140" cy="5435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6155690" y="805180"/>
            <a:ext cx="1284605" cy="5619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预训练</a:t>
            </a:r>
            <a:r>
              <a:rPr lang="en-US" altLang="zh-CN"/>
              <a:t>encoder</a:t>
            </a:r>
            <a:endParaRPr lang="en-US" altLang="zh-CN"/>
          </a:p>
        </p:txBody>
      </p:sp>
      <p:sp>
        <p:nvSpPr>
          <p:cNvPr id="17" name="圆角矩形 16"/>
          <p:cNvSpPr/>
          <p:nvPr/>
        </p:nvSpPr>
        <p:spPr>
          <a:xfrm>
            <a:off x="9274175" y="3369945"/>
            <a:ext cx="1372235" cy="5619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重新训练的</a:t>
            </a:r>
            <a:r>
              <a:rPr lang="en-US" altLang="zh-CN"/>
              <a:t>Decoder</a:t>
            </a:r>
            <a:endParaRPr lang="en-US" altLang="zh-CN"/>
          </a:p>
        </p:txBody>
      </p:sp>
      <p:cxnSp>
        <p:nvCxnSpPr>
          <p:cNvPr id="18" name="直接箭头连接符 17"/>
          <p:cNvCxnSpPr>
            <a:stCxn id="13" idx="2"/>
          </p:cNvCxnSpPr>
          <p:nvPr/>
        </p:nvCxnSpPr>
        <p:spPr>
          <a:xfrm>
            <a:off x="9731375" y="2700655"/>
            <a:ext cx="306070" cy="6832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13" idx="1"/>
          </p:cNvCxnSpPr>
          <p:nvPr/>
        </p:nvCxnSpPr>
        <p:spPr>
          <a:xfrm>
            <a:off x="7644765" y="2282190"/>
            <a:ext cx="1492885" cy="24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457950" y="3369945"/>
            <a:ext cx="1186815" cy="7893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Text</a:t>
            </a:r>
            <a:endParaRPr lang="en-US" altLang="zh-CN"/>
          </a:p>
          <a:p>
            <a:pPr algn="ctr"/>
            <a:r>
              <a:rPr lang="en-US" altLang="zh-CN"/>
              <a:t>Encoder</a:t>
            </a:r>
            <a:endParaRPr lang="en-US" altLang="zh-CN"/>
          </a:p>
        </p:txBody>
      </p:sp>
      <p:sp>
        <p:nvSpPr>
          <p:cNvPr id="23" name="圆角矩形 22"/>
          <p:cNvSpPr/>
          <p:nvPr/>
        </p:nvSpPr>
        <p:spPr>
          <a:xfrm>
            <a:off x="7332345" y="4333240"/>
            <a:ext cx="1284605" cy="5619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预训练</a:t>
            </a:r>
            <a:r>
              <a:rPr lang="en-US" altLang="zh-CN"/>
              <a:t>encoder</a:t>
            </a:r>
            <a:endParaRPr lang="en-US" altLang="zh-CN"/>
          </a:p>
        </p:txBody>
      </p:sp>
      <p:cxnSp>
        <p:nvCxnSpPr>
          <p:cNvPr id="24" name="直接箭头连接符 23"/>
          <p:cNvCxnSpPr>
            <a:stCxn id="21" idx="2"/>
            <a:endCxn id="23" idx="0"/>
          </p:cNvCxnSpPr>
          <p:nvPr/>
        </p:nvCxnSpPr>
        <p:spPr>
          <a:xfrm>
            <a:off x="7051675" y="4159250"/>
            <a:ext cx="923290" cy="173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8271" y="1951493"/>
            <a:ext cx="12220271" cy="1838567"/>
          </a:xfrm>
          <a:prstGeom prst="rect">
            <a:avLst/>
          </a:prstGeom>
          <a:solidFill>
            <a:srgbClr val="1C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44784" y="2252225"/>
            <a:ext cx="3575018" cy="923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>
              <a:defRPr/>
            </a:pPr>
            <a:r>
              <a:rPr lang="zh-CN" altLang="en-US" sz="5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 大 家</a:t>
            </a:r>
            <a:endParaRPr lang="zh-CN" altLang="en-US" sz="5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1558640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1418982"/>
            <a:ext cx="3140616" cy="2903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1" y="212782"/>
            <a:ext cx="1966449" cy="57599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444598" y="3263845"/>
            <a:ext cx="6498497" cy="276956"/>
          </a:xfrm>
          <a:prstGeom prst="rect">
            <a:avLst/>
          </a:prstGeom>
        </p:spPr>
        <p:txBody>
          <a:bodyPr wrap="square" lIns="91397" tIns="45699" rIns="91397" bIns="45699">
            <a:spAutoFit/>
          </a:bodyPr>
          <a:lstStyle/>
          <a:p>
            <a:pPr defTabSz="913765">
              <a:defRPr/>
            </a:pP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ALL</a:t>
            </a:r>
            <a:endParaRPr lang="en-US" altLang="zh-CN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490076" y="6422625"/>
            <a:ext cx="4180086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>
                <a:sym typeface="+mn-ea"/>
              </a:rPr>
              <a:t>汇报人</a:t>
            </a:r>
            <a:r>
              <a:rPr lang="en-US" altLang="zh-CN" sz="1600">
                <a:sym typeface="+mn-ea"/>
              </a:rPr>
              <a:t>:</a:t>
            </a:r>
            <a:r>
              <a:rPr lang="zh-CN" altLang="en-US" sz="1600">
                <a:sym typeface="+mn-ea"/>
              </a:rPr>
              <a:t>唐晟 </a:t>
            </a:r>
            <a:endParaRPr lang="zh-CN" altLang="en-US" sz="2400" dirty="0"/>
          </a:p>
        </p:txBody>
      </p:sp>
    </p:spTree>
  </p:cSld>
  <p:clrMapOvr>
    <a:masterClrMapping/>
  </p:clrMapOvr>
  <p:transition spd="slow" advClick="0" advTm="1000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spc="30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背景介绍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2199" y="176238"/>
            <a:ext cx="673100" cy="468000"/>
            <a:chOff x="230876" y="159728"/>
            <a:chExt cx="673100" cy="468000"/>
          </a:xfrm>
        </p:grpSpPr>
        <p:sp>
          <p:nvSpPr>
            <p:cNvPr id="5" name="椭圆 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07340" y="2296160"/>
            <a:ext cx="94913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选择这篇文章的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原因？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2100" y="2983230"/>
            <a:ext cx="620395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1 </a:t>
            </a:r>
            <a:r>
              <a:rPr lang="zh-CN" altLang="en-US"/>
              <a:t>在医学上做的</a:t>
            </a:r>
            <a:r>
              <a:rPr lang="en-US" altLang="zh-CN"/>
              <a:t>CLIP</a:t>
            </a:r>
            <a:r>
              <a:rPr lang="zh-CN" altLang="en-US"/>
              <a:t>，使用了特殊的采样</a:t>
            </a:r>
            <a:r>
              <a:rPr lang="zh-CN" altLang="en-US"/>
              <a:t>方法</a:t>
            </a:r>
            <a:endParaRPr lang="zh-CN" altLang="en-US"/>
          </a:p>
          <a:p>
            <a:r>
              <a:rPr lang="zh-CN" altLang="en-US"/>
              <a:t>克服了对数据量的</a:t>
            </a:r>
            <a:r>
              <a:rPr lang="zh-CN" altLang="en-US"/>
              <a:t>门槛。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 </a:t>
            </a:r>
            <a:r>
              <a:rPr lang="zh-CN" altLang="en-US">
                <a:sym typeface="+mn-ea"/>
              </a:rPr>
              <a:t>探索了如何处理False Negative样本对预训练的影响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/>
              <a:t>3 </a:t>
            </a:r>
            <a:r>
              <a:rPr lang="zh-CN" altLang="en-US">
                <a:sym typeface="+mn-ea"/>
              </a:rPr>
              <a:t>探索了怎么样在样本有限的情况下，最大化的扩充正负样本对来提高多模态预训练的data efficiency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500" y="876935"/>
            <a:ext cx="64325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defTabSz="913765">
              <a:defRPr/>
            </a:pPr>
            <a:r>
              <a:rPr lang="en-US" altLang="zh-CN" sz="2000" b="1" dirty="0">
                <a:solidFill>
                  <a:schemeClr val="tx1"/>
                </a:solidFill>
                <a:ea typeface="等线" panose="02010600030101010101" pitchFamily="2" charset="-122"/>
                <a:cs typeface="+mn-lt"/>
                <a:sym typeface="+mn-ea"/>
              </a:rPr>
              <a:t>EMNLP2022——</a:t>
            </a:r>
            <a:r>
              <a:rPr lang="zh-CN" altLang="en-US" sz="2000" b="1" dirty="0">
                <a:solidFill>
                  <a:schemeClr val="tx1"/>
                </a:solidFill>
                <a:ea typeface="等线" panose="02010600030101010101" pitchFamily="2" charset="-122"/>
                <a:cs typeface="+mn-lt"/>
                <a:sym typeface="+mn-ea"/>
              </a:rPr>
              <a:t>MedCLIP:</a:t>
            </a:r>
            <a:r>
              <a:rPr lang="zh-CN" altLang="en-US" sz="2000" b="1" dirty="0">
                <a:solidFill>
                  <a:srgbClr val="FF0000"/>
                </a:solidFill>
                <a:ea typeface="等线" panose="02010600030101010101" pitchFamily="2" charset="-122"/>
                <a:cs typeface="+mn-lt"/>
                <a:sym typeface="+mn-ea"/>
              </a:rPr>
              <a:t> Contrastive</a:t>
            </a:r>
            <a:r>
              <a:rPr lang="en-US" altLang="zh-CN" sz="2000" b="1" dirty="0">
                <a:solidFill>
                  <a:srgbClr val="FF0000"/>
                </a:solidFill>
                <a:ea typeface="等线" panose="02010600030101010101" pitchFamily="2" charset="-122"/>
                <a:cs typeface="+mn-lt"/>
                <a:sym typeface="+mn-ea"/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  <a:ea typeface="等线" panose="02010600030101010101" pitchFamily="2" charset="-122"/>
                <a:cs typeface="+mn-lt"/>
                <a:sym typeface="+mn-ea"/>
              </a:rPr>
              <a:t>Learning</a:t>
            </a:r>
            <a:r>
              <a:rPr lang="zh-CN" altLang="en-US" sz="2000" b="1" dirty="0">
                <a:solidFill>
                  <a:schemeClr val="tx1"/>
                </a:solidFill>
                <a:ea typeface="等线" panose="02010600030101010101" pitchFamily="2" charset="-122"/>
                <a:cs typeface="+mn-lt"/>
                <a:sym typeface="+mn-ea"/>
              </a:rPr>
              <a:t> from </a:t>
            </a:r>
            <a:r>
              <a:rPr lang="zh-CN" altLang="en-US" sz="2000" b="1" dirty="0">
                <a:solidFill>
                  <a:srgbClr val="FF0000"/>
                </a:solidFill>
                <a:ea typeface="等线" panose="02010600030101010101" pitchFamily="2" charset="-122"/>
                <a:cs typeface="+mn-lt"/>
                <a:sym typeface="+mn-ea"/>
              </a:rPr>
              <a:t>Unpaired</a:t>
            </a:r>
            <a:r>
              <a:rPr lang="zh-CN" altLang="en-US" sz="2000" b="1" dirty="0">
                <a:solidFill>
                  <a:schemeClr val="tx1"/>
                </a:solidFill>
                <a:ea typeface="等线" panose="02010600030101010101" pitchFamily="2" charset="-122"/>
                <a:cs typeface="+mn-lt"/>
                <a:sym typeface="+mn-ea"/>
              </a:rPr>
              <a:t> Medical Images and Text</a:t>
            </a:r>
            <a:endParaRPr lang="zh-CN" altLang="en-US" sz="2000" b="1" dirty="0">
              <a:solidFill>
                <a:schemeClr val="tx1"/>
              </a:solidFill>
              <a:ea typeface="等线" panose="02010600030101010101" pitchFamily="2" charset="-122"/>
              <a:cs typeface="+mn-lt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2100" y="169989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Zifeng Wang</a:t>
            </a:r>
            <a:r>
              <a:rPr lang="en-US" altLang="zh-CN"/>
              <a:t> </a:t>
            </a:r>
            <a:r>
              <a:rPr lang="zh-CN" altLang="en-US"/>
              <a:t>伊利诺伊大学厄巴纳-香槟分校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2199" y="176238"/>
            <a:ext cx="673100" cy="468000"/>
            <a:chOff x="230876" y="159728"/>
            <a:chExt cx="673100" cy="468000"/>
          </a:xfrm>
        </p:grpSpPr>
        <p:sp>
          <p:nvSpPr>
            <p:cNvPr id="5" name="椭圆 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74650" y="765810"/>
            <a:ext cx="96240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/>
              <a:t>PMLR2021 CLIP:Learning Transferable Visual Models From Natural Language Supervision</a:t>
            </a:r>
            <a:endParaRPr lang="en-US" altLang="zh-CN" b="1"/>
          </a:p>
        </p:txBody>
      </p:sp>
      <p:sp>
        <p:nvSpPr>
          <p:cNvPr id="11" name="文本框 10"/>
          <p:cNvSpPr txBox="1"/>
          <p:nvPr/>
        </p:nvSpPr>
        <p:spPr>
          <a:xfrm>
            <a:off x="292100" y="2795270"/>
            <a:ext cx="5355590" cy="23088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sym typeface="+mn-ea"/>
              </a:rPr>
              <a:t>固定类别的训练，</a:t>
            </a:r>
            <a:r>
              <a:rPr lang="zh-CN" altLang="en-US">
                <a:sym typeface="+mn-ea"/>
              </a:rPr>
              <a:t>难以拓展。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用自然语言信息进行监督，可以扩展到新的</a:t>
            </a:r>
            <a:r>
              <a:rPr lang="zh-CN" altLang="en-US">
                <a:sym typeface="+mn-ea"/>
              </a:rPr>
              <a:t>类别。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9735" y="1475740"/>
            <a:ext cx="49650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出发点：</a:t>
            </a:r>
            <a:endParaRPr lang="zh-CN" altLang="en-US"/>
          </a:p>
          <a:p>
            <a:r>
              <a:rPr lang="en-US" altLang="zh-CN"/>
              <a:t>zero-shot</a:t>
            </a:r>
            <a:r>
              <a:rPr lang="zh-CN" altLang="en-US"/>
              <a:t>，可迁移性好，</a:t>
            </a:r>
            <a:endParaRPr lang="zh-CN" altLang="en-US"/>
          </a:p>
          <a:p>
            <a:r>
              <a:rPr lang="zh-CN" altLang="en-US"/>
              <a:t>跨模态的</a:t>
            </a:r>
            <a:r>
              <a:rPr lang="zh-CN" altLang="en-US"/>
              <a:t>对比学习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690" y="1984375"/>
            <a:ext cx="6029325" cy="3672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2199" y="176238"/>
            <a:ext cx="673100" cy="468000"/>
            <a:chOff x="230876" y="159728"/>
            <a:chExt cx="673100" cy="468000"/>
          </a:xfrm>
        </p:grpSpPr>
        <p:sp>
          <p:nvSpPr>
            <p:cNvPr id="5" name="椭圆 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74650" y="765810"/>
            <a:ext cx="96240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Natural Language Supervision的</a:t>
            </a:r>
            <a:r>
              <a:rPr lang="zh-CN" altLang="en-US" b="1"/>
              <a:t>好处</a:t>
            </a:r>
            <a:endParaRPr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419735" y="1475740"/>
            <a:ext cx="49650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不需要标注数据就能够训练，容易</a:t>
            </a:r>
            <a:r>
              <a:rPr lang="zh-CN" altLang="en-US"/>
              <a:t>扩大规模。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监督对象是文本，而不是</a:t>
            </a:r>
            <a:r>
              <a:rPr lang="en-US" altLang="zh-CN"/>
              <a:t>hard-label</a:t>
            </a:r>
            <a:r>
              <a:rPr lang="zh-CN" altLang="en-US"/>
              <a:t>，通过学习</a:t>
            </a:r>
            <a:r>
              <a:rPr lang="en-US" altLang="zh-CN"/>
              <a:t>image-text pair</a:t>
            </a:r>
            <a:r>
              <a:rPr lang="zh-CN" altLang="en-US"/>
              <a:t>能够更好的学习多模态</a:t>
            </a:r>
            <a:r>
              <a:rPr lang="zh-CN" altLang="en-US"/>
              <a:t>特征，</a:t>
            </a:r>
            <a:endParaRPr lang="zh-CN" altLang="en-US"/>
          </a:p>
          <a:p>
            <a:r>
              <a:rPr lang="zh-CN" altLang="en-US"/>
              <a:t>方便做</a:t>
            </a:r>
            <a:r>
              <a:rPr lang="en-US" altLang="zh-CN"/>
              <a:t>zero-shot</a:t>
            </a:r>
            <a:r>
              <a:rPr lang="zh-CN" altLang="en-US"/>
              <a:t>迁移。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150" y="1625600"/>
            <a:ext cx="4615180" cy="3162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4475" y="3840480"/>
            <a:ext cx="58070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为什么选择对比学习作为</a:t>
            </a:r>
            <a:r>
              <a:rPr lang="zh-CN" altLang="en-US" b="1"/>
              <a:t>预训练</a:t>
            </a:r>
            <a:r>
              <a:rPr lang="zh-CN" altLang="en-US" b="1"/>
              <a:t>任务？</a:t>
            </a:r>
            <a:endParaRPr lang="zh-CN" altLang="en-US" b="1"/>
          </a:p>
        </p:txBody>
      </p:sp>
      <p:sp>
        <p:nvSpPr>
          <p:cNvPr id="9" name="文本框 8"/>
          <p:cNvSpPr txBox="1"/>
          <p:nvPr/>
        </p:nvSpPr>
        <p:spPr>
          <a:xfrm>
            <a:off x="292100" y="4373880"/>
            <a:ext cx="559625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预测</a:t>
            </a:r>
            <a:r>
              <a:rPr lang="zh-CN" altLang="en-US"/>
              <a:t>型任务过于复杂，且具有多样性，</a:t>
            </a:r>
            <a:r>
              <a:rPr lang="zh-CN" altLang="en-US"/>
              <a:t>学习困难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对比任务把</a:t>
            </a:r>
            <a:r>
              <a:rPr lang="en-US" altLang="zh-CN"/>
              <a:t>”</a:t>
            </a:r>
            <a:r>
              <a:rPr lang="zh-CN" altLang="en-US"/>
              <a:t>主观题</a:t>
            </a:r>
            <a:r>
              <a:rPr lang="en-US" altLang="zh-CN"/>
              <a:t>“</a:t>
            </a:r>
            <a:r>
              <a:rPr lang="zh-CN" altLang="en-US"/>
              <a:t>变为了</a:t>
            </a:r>
            <a:r>
              <a:rPr lang="en-US" altLang="zh-CN"/>
              <a:t>”</a:t>
            </a:r>
            <a:r>
              <a:rPr lang="zh-CN" altLang="en-US"/>
              <a:t>选择题</a:t>
            </a:r>
            <a:r>
              <a:rPr lang="en-US" altLang="zh-CN"/>
              <a:t>“</a:t>
            </a:r>
            <a:r>
              <a:rPr lang="zh-CN" altLang="en-US"/>
              <a:t>，提高了</a:t>
            </a:r>
            <a:r>
              <a:rPr lang="zh-CN" altLang="en-US"/>
              <a:t>训练效率。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spc="30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问题</a:t>
            </a:r>
            <a:r>
              <a:rPr lang="zh-CN" altLang="en-US" sz="2600" b="1" spc="30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定义</a:t>
            </a:r>
            <a:endParaRPr lang="zh-CN" altLang="en-US" sz="2600" b="1" spc="30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2199" y="176238"/>
            <a:ext cx="673100" cy="468000"/>
            <a:chOff x="230876" y="159728"/>
            <a:chExt cx="673100" cy="468000"/>
          </a:xfrm>
        </p:grpSpPr>
        <p:sp>
          <p:nvSpPr>
            <p:cNvPr id="5" name="椭圆 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92100" y="1011555"/>
            <a:ext cx="59232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b="1">
                <a:sym typeface="+mn-ea"/>
              </a:rPr>
              <a:t>CLIP是如何进行预训练的？</a:t>
            </a:r>
            <a:endParaRPr b="1">
              <a:sym typeface="+mn-ea"/>
            </a:endParaRPr>
          </a:p>
          <a:p>
            <a:endParaRPr>
              <a:sym typeface="+mn-ea"/>
            </a:endParaRPr>
          </a:p>
          <a:p>
            <a:r>
              <a:rPr lang="zh-CN" altLang="en-US"/>
              <a:t>跨模态对比学习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92100" y="2073275"/>
            <a:ext cx="35293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n</a:t>
            </a:r>
            <a:r>
              <a:rPr lang="zh-CN" altLang="en-US"/>
              <a:t>个图像文本对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n</a:t>
            </a:r>
            <a:r>
              <a:rPr lang="zh-CN" altLang="en-US"/>
              <a:t>个正样本</a:t>
            </a:r>
            <a:r>
              <a:rPr lang="en-US" altLang="zh-CN"/>
              <a:t>(</a:t>
            </a:r>
            <a:r>
              <a:rPr lang="zh-CN" altLang="en-US"/>
              <a:t>对角线</a:t>
            </a:r>
            <a:r>
              <a:rPr lang="en-US" altLang="zh-CN"/>
              <a:t>),n²-n</a:t>
            </a:r>
            <a:r>
              <a:rPr lang="zh-CN" altLang="en-US"/>
              <a:t>个</a:t>
            </a:r>
            <a:r>
              <a:rPr lang="zh-CN" altLang="en-US"/>
              <a:t>负样本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75" y="1626870"/>
            <a:ext cx="5534025" cy="4076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" y="3192780"/>
            <a:ext cx="3238500" cy="2800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spc="30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问题定义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2199" y="176238"/>
            <a:ext cx="673100" cy="468000"/>
            <a:chOff x="230876" y="159728"/>
            <a:chExt cx="673100" cy="468000"/>
          </a:xfrm>
        </p:grpSpPr>
        <p:sp>
          <p:nvSpPr>
            <p:cNvPr id="5" name="椭圆 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1082040"/>
            <a:ext cx="11292840" cy="19812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ym typeface="+mn-ea"/>
              </a:rPr>
              <a:t>prompt(</a:t>
            </a:r>
            <a:r>
              <a:rPr lang="zh-CN" altLang="en-US">
                <a:sym typeface="+mn-ea"/>
              </a:rPr>
              <a:t>提示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范式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作用？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prompt template				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a photo of a {label}.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生成一个对应单词的</a:t>
            </a:r>
            <a:r>
              <a:rPr lang="zh-CN" altLang="en-US">
                <a:sym typeface="+mn-ea"/>
              </a:rPr>
              <a:t>句子。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prompt ensembl</a:t>
            </a:r>
            <a:r>
              <a:rPr lang="en-US" altLang="zh-CN">
                <a:sym typeface="+mn-ea"/>
              </a:rPr>
              <a:t>ing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生成相应的句子，并引入先验的知识</a:t>
            </a:r>
            <a:r>
              <a:rPr lang="en-US" altLang="zh-CN">
                <a:sym typeface="+mn-ea"/>
              </a:rPr>
              <a:t>	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a photo of a {label}. a type of animal.</a:t>
            </a:r>
            <a:endParaRPr lang="en-US" altLang="zh-CN" b="1">
              <a:solidFill>
                <a:srgbClr val="FF0000"/>
              </a:solidFill>
              <a:sym typeface="+mn-ea"/>
            </a:endParaRPr>
          </a:p>
          <a:p>
            <a:endParaRPr lang="en-US" altLang="zh-CN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9735" y="3700145"/>
            <a:ext cx="712406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单词在不同语境下</a:t>
            </a:r>
            <a:r>
              <a:rPr lang="zh-CN" altLang="en-US">
                <a:sym typeface="+mn-ea"/>
              </a:rPr>
              <a:t>的多义性：</a:t>
            </a:r>
            <a:endParaRPr lang="zh-CN" altLang="en-US">
              <a:sym typeface="+mn-ea"/>
            </a:endParaRPr>
          </a:p>
          <a:p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r>
              <a:rPr lang="en-US" b="1">
                <a:sym typeface="+mn-ea"/>
              </a:rPr>
              <a:t>remote          </a:t>
            </a:r>
            <a:r>
              <a:rPr lang="zh-CN" altLang="en-US">
                <a:sym typeface="+mn-ea"/>
              </a:rPr>
              <a:t>遥控器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遥远的</a:t>
            </a:r>
            <a:endParaRPr lang="zh-CN" altLang="en-US">
              <a:sym typeface="+mn-ea"/>
            </a:endParaRPr>
          </a:p>
          <a:p>
            <a:r>
              <a:rPr lang="en-US" altLang="zh-CN" b="1">
                <a:sym typeface="+mn-ea"/>
              </a:rPr>
              <a:t>crane</a:t>
            </a:r>
            <a:r>
              <a:rPr lang="en-US" altLang="zh-CN">
                <a:sym typeface="+mn-ea"/>
              </a:rPr>
              <a:t>		</a:t>
            </a:r>
            <a:r>
              <a:rPr lang="zh-CN" altLang="en-US">
                <a:sym typeface="+mn-ea"/>
              </a:rPr>
              <a:t>起重机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鹤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推理阶段的输入是句子和单词对于预训练有</a:t>
            </a:r>
            <a:r>
              <a:rPr lang="en-US" altLang="zh-CN">
                <a:sym typeface="+mn-ea"/>
              </a:rPr>
              <a:t>distribution </a:t>
            </a:r>
            <a:r>
              <a:rPr lang="en-US" altLang="zh-CN">
                <a:sym typeface="+mn-ea"/>
              </a:rPr>
              <a:t>gap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465" y="2090420"/>
            <a:ext cx="3400425" cy="323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spc="30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Method</a:t>
            </a:r>
            <a:endParaRPr lang="en-US" altLang="zh-CN" sz="2600" b="1" spc="30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2199" y="176238"/>
            <a:ext cx="673100" cy="468000"/>
            <a:chOff x="230876" y="159728"/>
            <a:chExt cx="673100" cy="468000"/>
          </a:xfrm>
        </p:grpSpPr>
        <p:sp>
          <p:nvSpPr>
            <p:cNvPr id="5" name="椭圆 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92100" y="958215"/>
            <a:ext cx="52749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</a:rPr>
              <a:t>如何在难任务上表现得更好？</a:t>
            </a:r>
            <a:r>
              <a:rPr lang="en-US" altLang="zh-CN">
                <a:sym typeface="+mn-ea"/>
              </a:rPr>
              <a:t>—— </a:t>
            </a:r>
            <a:r>
              <a:rPr lang="zh-CN" altLang="en-US">
                <a:sym typeface="+mn-ea"/>
              </a:rPr>
              <a:t>引入</a:t>
            </a:r>
            <a:r>
              <a:rPr lang="zh-CN" altLang="en-US">
                <a:sym typeface="+mn-ea"/>
              </a:rPr>
              <a:t>先验知识。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035" y="1553845"/>
            <a:ext cx="4777105" cy="43008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437640"/>
            <a:ext cx="4038600" cy="4338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2199" y="176238"/>
            <a:ext cx="673100" cy="468000"/>
            <a:chOff x="230876" y="159728"/>
            <a:chExt cx="673100" cy="468000"/>
          </a:xfrm>
        </p:grpSpPr>
        <p:sp>
          <p:nvSpPr>
            <p:cNvPr id="5" name="椭圆 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16635" y="234315"/>
            <a:ext cx="78632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怎么将预训练任务适配下游的</a:t>
            </a:r>
            <a:r>
              <a:rPr lang="en-US" altLang="zh-CN"/>
              <a:t>image caption</a:t>
            </a:r>
            <a:r>
              <a:rPr lang="zh-CN" altLang="en-US"/>
              <a:t>任务？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05" y="3291205"/>
            <a:ext cx="6767195" cy="27457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1301750"/>
            <a:ext cx="728853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难点：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）图像编码器与文本解码器能否分别学习到一个良好的表征空间，将图像与文本编码到一个合适的语义空间？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）图像空间与文本空间存在巨大的语义鸿沟，如何将图像空间与文本空间有效地联系在一起，将图像与文本进行有效的映射？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5095" y="847090"/>
            <a:ext cx="4756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ClipCap: CLIP Prefix for Image Captioning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2199" y="176238"/>
            <a:ext cx="673100" cy="468000"/>
            <a:chOff x="230876" y="159728"/>
            <a:chExt cx="673100" cy="468000"/>
          </a:xfrm>
        </p:grpSpPr>
        <p:sp>
          <p:nvSpPr>
            <p:cNvPr id="5" name="椭圆 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16635" y="234315"/>
            <a:ext cx="78632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怎么将预训练任务适配下游的</a:t>
            </a:r>
            <a:r>
              <a:rPr lang="en-US" altLang="zh-CN"/>
              <a:t>image caption</a:t>
            </a:r>
            <a:r>
              <a:rPr lang="zh-CN" altLang="en-US"/>
              <a:t>任务？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718945" y="4581525"/>
            <a:ext cx="753364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286000" lvl="5" indent="457200"/>
            <a:r>
              <a:rPr lang="zh-CN" altLang="en-US"/>
              <a:t>映射网络减少图文</a:t>
            </a:r>
            <a:r>
              <a:rPr lang="zh-CN" altLang="en-US"/>
              <a:t>差异</a:t>
            </a:r>
            <a:endParaRPr lang="zh-CN" altLang="en-US"/>
          </a:p>
          <a:p>
            <a:pPr marL="2286000" lvl="5" indent="457200"/>
            <a:r>
              <a:rPr lang="zh-CN" altLang="en-US"/>
              <a:t> </a:t>
            </a:r>
            <a:r>
              <a:rPr lang="en-US" altLang="zh-CN"/>
              <a:t>            </a:t>
            </a:r>
            <a:endParaRPr lang="en-US" altLang="zh-CN"/>
          </a:p>
          <a:p>
            <a:pPr marL="2286000" lvl="5" indent="457200"/>
            <a:r>
              <a:rPr lang="en-US" altLang="zh-CN"/>
              <a:t>            MLP</a:t>
            </a:r>
            <a:r>
              <a:rPr lang="zh-CN" altLang="en-US"/>
              <a:t>映射</a:t>
            </a:r>
            <a:endParaRPr lang="zh-CN" altLang="en-US"/>
          </a:p>
          <a:p>
            <a:endParaRPr lang="zh-CN" altLang="en-US"/>
          </a:p>
          <a:p>
            <a:pPr marL="2743200" lvl="6" indent="457200"/>
            <a:r>
              <a:rPr lang="en-US" altLang="zh-CN"/>
              <a:t>Transformer</a:t>
            </a:r>
            <a:r>
              <a:rPr lang="zh-CN" altLang="en-US"/>
              <a:t>映射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1301750"/>
            <a:ext cx="10734675" cy="3195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PP_MARK_KEY" val="b4eff368-7895-4dbf-b4df-beb61cb0dd2e"/>
  <p:tag name="COMMONDATA" val="eyJoZGlkIjoiOTllZTdiM2Y0ODAxNmYwOTllZjk2MzI1OWZmYWQ0MTcifQ==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自定义 1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91B89"/>
      </a:accent1>
      <a:accent2>
        <a:srgbClr val="EEB51A"/>
      </a:accent2>
      <a:accent3>
        <a:srgbClr val="591B89"/>
      </a:accent3>
      <a:accent4>
        <a:srgbClr val="EEB51A"/>
      </a:accent4>
      <a:accent5>
        <a:srgbClr val="591B89"/>
      </a:accent5>
      <a:accent6>
        <a:srgbClr val="EEB51A"/>
      </a:accent6>
      <a:hlink>
        <a:srgbClr val="591B89"/>
      </a:hlink>
      <a:folHlink>
        <a:srgbClr val="EEB51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2526</Words>
  <Application>WPS 演示</Application>
  <PresentationFormat>宽屏</PresentationFormat>
  <Paragraphs>311</Paragraphs>
  <Slides>17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宋体</vt:lpstr>
      <vt:lpstr>Wingdings</vt:lpstr>
      <vt:lpstr>等线</vt:lpstr>
      <vt:lpstr>Calibri</vt:lpstr>
      <vt:lpstr>Arial</vt:lpstr>
      <vt:lpstr>微软雅黑</vt:lpstr>
      <vt:lpstr>Times New Roman</vt:lpstr>
      <vt:lpstr>Arial Unicode MS</vt:lpstr>
      <vt:lpstr>等线 Light</vt:lpstr>
      <vt:lpstr>Calibri Light</vt:lpstr>
      <vt:lpstr>1_Office 主题​​</vt:lpstr>
      <vt:lpstr>2_Office 主题​​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紫色沉稳简约毕业答辩毕业论文答辩PPT</dc:title>
  <dc:creator>lenovo</dc:creator>
  <cp:lastModifiedBy>TSorzZZ</cp:lastModifiedBy>
  <cp:revision>102</cp:revision>
  <dcterms:created xsi:type="dcterms:W3CDTF">2019-03-09T08:01:00Z</dcterms:created>
  <dcterms:modified xsi:type="dcterms:W3CDTF">2022-12-03T09:38:09Z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33AC0481B98C4E70A68520C9FD4996EE</vt:lpwstr>
  </property>
</Properties>
</file>